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64" r:id="rId3"/>
    <p:sldId id="265" r:id="rId4"/>
    <p:sldId id="266" r:id="rId5"/>
    <p:sldId id="267" r:id="rId6"/>
    <p:sldId id="268" r:id="rId7"/>
    <p:sldId id="269" r:id="rId8"/>
    <p:sldId id="270" r:id="rId9"/>
    <p:sldId id="272" r:id="rId10"/>
    <p:sldId id="273" r:id="rId11"/>
    <p:sldId id="274" r:id="rId12"/>
    <p:sldId id="27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1" d="100"/>
          <a:sy n="111"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üseyin Akgün" userId="063a93f1bed56b2a" providerId="LiveId" clId="{5FFBAA54-7A38-4930-BC8B-D4E271A91EFF}"/>
    <pc:docChg chg="undo custSel modSld">
      <pc:chgData name="Hüseyin Akgün" userId="063a93f1bed56b2a" providerId="LiveId" clId="{5FFBAA54-7A38-4930-BC8B-D4E271A91EFF}" dt="2024-05-13T06:09:57.482" v="41" actId="313"/>
      <pc:docMkLst>
        <pc:docMk/>
      </pc:docMkLst>
      <pc:sldChg chg="modSp mod">
        <pc:chgData name="Hüseyin Akgün" userId="063a93f1bed56b2a" providerId="LiveId" clId="{5FFBAA54-7A38-4930-BC8B-D4E271A91EFF}" dt="2024-05-13T06:09:57.482" v="41" actId="313"/>
        <pc:sldMkLst>
          <pc:docMk/>
          <pc:sldMk cId="2524019573" sldId="264"/>
        </pc:sldMkLst>
        <pc:spChg chg="mod">
          <ac:chgData name="Hüseyin Akgün" userId="063a93f1bed56b2a" providerId="LiveId" clId="{5FFBAA54-7A38-4930-BC8B-D4E271A91EFF}" dt="2024-05-13T06:09:57.482" v="41" actId="313"/>
          <ac:spMkLst>
            <pc:docMk/>
            <pc:sldMk cId="2524019573" sldId="264"/>
            <ac:spMk id="3" creationId="{C2E75768-C4CE-4607-92A3-A2D8B0AFD81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58A52D-A6A4-4E70-8CD8-9C04D12D2497}"/>
              </a:ext>
            </a:extLst>
          </p:cNvPr>
          <p:cNvSpPr>
            <a:spLocks noGrp="1"/>
          </p:cNvSpPr>
          <p:nvPr>
            <p:ph type="ctrTitle"/>
          </p:nvPr>
        </p:nvSpPr>
        <p:spPr/>
        <p:txBody>
          <a:bodyPr>
            <a:normAutofit/>
          </a:bodyPr>
          <a:lstStyle/>
          <a:p>
            <a:r>
              <a:rPr lang="tr-TR" b="1" dirty="0"/>
              <a:t>Hadislerin Anlaşılması Problemi - I</a:t>
            </a:r>
          </a:p>
        </p:txBody>
      </p:sp>
      <p:sp>
        <p:nvSpPr>
          <p:cNvPr id="3" name="Alt Başlık 2">
            <a:extLst>
              <a:ext uri="{FF2B5EF4-FFF2-40B4-BE49-F238E27FC236}">
                <a16:creationId xmlns:a16="http://schemas.microsoft.com/office/drawing/2014/main" id="{299D9C5D-6EE2-44A0-9DB0-76D5A029C325}"/>
              </a:ext>
            </a:extLst>
          </p:cNvPr>
          <p:cNvSpPr>
            <a:spLocks noGrp="1"/>
          </p:cNvSpPr>
          <p:nvPr>
            <p:ph type="subTitle" idx="1"/>
          </p:nvPr>
        </p:nvSpPr>
        <p:spPr/>
        <p:txBody>
          <a:bodyPr/>
          <a:lstStyle/>
          <a:p>
            <a:r>
              <a:rPr lang="tr-TR" b="1" dirty="0"/>
              <a:t>Kadınların Cehennemlik Olmaları Hadisi -Giyinik Çıplaklar</a:t>
            </a:r>
          </a:p>
        </p:txBody>
      </p:sp>
    </p:spTree>
    <p:extLst>
      <p:ext uri="{BB962C8B-B14F-4D97-AF65-F5344CB8AC3E}">
        <p14:creationId xmlns:p14="http://schemas.microsoft.com/office/powerpoint/2010/main" val="3776459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5E53C2-BA1B-4C3D-A672-4B738B9F736D}"/>
              </a:ext>
            </a:extLst>
          </p:cNvPr>
          <p:cNvSpPr>
            <a:spLocks noGrp="1"/>
          </p:cNvSpPr>
          <p:nvPr>
            <p:ph idx="1"/>
          </p:nvPr>
        </p:nvSpPr>
        <p:spPr>
          <a:xfrm>
            <a:off x="2589212" y="287079"/>
            <a:ext cx="8915400" cy="6220047"/>
          </a:xfrm>
        </p:spPr>
        <p:txBody>
          <a:bodyPr>
            <a:normAutofit fontScale="92500"/>
          </a:bodyPr>
          <a:lstStyle/>
          <a:p>
            <a:pPr algn="just">
              <a:lnSpc>
                <a:spcPct val="150000"/>
              </a:lnSpc>
            </a:pPr>
            <a:r>
              <a:rPr lang="tr-TR" sz="2200" dirty="0" err="1"/>
              <a:t>Nevevî</a:t>
            </a:r>
            <a:r>
              <a:rPr lang="tr-TR" sz="2200" dirty="0"/>
              <a:t>, “giyinik çıplaklar” hadisinin muhtemelen incelediğimiz hadisle birlikte değerlendirilmesinden mütevellit, diğer yorumlardan önce, bu kadınların </a:t>
            </a:r>
            <a:r>
              <a:rPr lang="tr-TR" sz="2200" b="1" dirty="0"/>
              <a:t>Allah’ın nimetinden giyinen, şükründen çıplak olanlar </a:t>
            </a:r>
            <a:r>
              <a:rPr lang="tr-TR" sz="2200" dirty="0"/>
              <a:t>olarak da yorumlandığına yer vermektedir ki bizce de isabetli olan budur. Zira hadiste mecaz kastedildiği açıktır. </a:t>
            </a:r>
          </a:p>
          <a:p>
            <a:pPr algn="just">
              <a:lnSpc>
                <a:spcPct val="150000"/>
              </a:lnSpc>
            </a:pPr>
            <a:r>
              <a:rPr lang="tr-TR" sz="2200" dirty="0"/>
              <a:t>Netice itibariyle, </a:t>
            </a:r>
            <a:r>
              <a:rPr lang="tr-TR" sz="2200" dirty="0" err="1"/>
              <a:t>Ebû</a:t>
            </a:r>
            <a:r>
              <a:rPr lang="tr-TR" sz="2200" dirty="0"/>
              <a:t> </a:t>
            </a:r>
            <a:r>
              <a:rPr lang="tr-TR" sz="2200" dirty="0" err="1"/>
              <a:t>Hureyre’den</a:t>
            </a:r>
            <a:r>
              <a:rPr lang="tr-TR" sz="2200" dirty="0"/>
              <a:t> mevkûf olarak nakledilen yukarıdaki rivâyet sonrasındaki bu rivâyetlerin toplumda duyulan bazı rahatsızlıkların eski kitaplara dayandırılarak veya hadis formatına sokularak halkı </a:t>
            </a:r>
            <a:r>
              <a:rPr lang="tr-TR" sz="2200" dirty="0" err="1"/>
              <a:t>inzar</a:t>
            </a:r>
            <a:r>
              <a:rPr lang="tr-TR" sz="2200" dirty="0"/>
              <a:t> etme amaçlı olarak uydurulduğunu düşünmekteyiz. Her ne kadar uyarı konusu olan fiil İslam’ın tesettür anlayışına uygun olmasa da, bunu hadis formatına sokarak veya olmayan Tevrat ayetlerine dayandırarak toplumu korkutmanın doğru bir yol olmadığı da aşikârdır. </a:t>
            </a:r>
          </a:p>
        </p:txBody>
      </p:sp>
    </p:spTree>
    <p:extLst>
      <p:ext uri="{BB962C8B-B14F-4D97-AF65-F5344CB8AC3E}">
        <p14:creationId xmlns:p14="http://schemas.microsoft.com/office/powerpoint/2010/main" val="3935448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5E53C2-BA1B-4C3D-A672-4B738B9F736D}"/>
              </a:ext>
            </a:extLst>
          </p:cNvPr>
          <p:cNvSpPr>
            <a:spLocks noGrp="1"/>
          </p:cNvSpPr>
          <p:nvPr>
            <p:ph idx="1"/>
          </p:nvPr>
        </p:nvSpPr>
        <p:spPr>
          <a:xfrm>
            <a:off x="2589212" y="287079"/>
            <a:ext cx="9181030" cy="6432697"/>
          </a:xfrm>
        </p:spPr>
        <p:txBody>
          <a:bodyPr>
            <a:normAutofit fontScale="85000" lnSpcReduction="20000"/>
          </a:bodyPr>
          <a:lstStyle/>
          <a:p>
            <a:pPr algn="just">
              <a:lnSpc>
                <a:spcPct val="150000"/>
              </a:lnSpc>
            </a:pPr>
            <a:r>
              <a:rPr lang="tr-TR" sz="2200" dirty="0"/>
              <a:t>Aynı şekilde hadisin ikinci kısmı güvenlik görevlilerinden şikayetçi olanların uydurdukları rivayetlere dayanmaktadır:</a:t>
            </a:r>
          </a:p>
          <a:p>
            <a:pPr algn="just">
              <a:lnSpc>
                <a:spcPct val="150000"/>
              </a:lnSpc>
            </a:pPr>
            <a:r>
              <a:rPr lang="tr-TR" sz="2200" dirty="0" err="1"/>
              <a:t>Ebû’l-Mühezzim’in</a:t>
            </a:r>
            <a:r>
              <a:rPr lang="tr-TR" sz="2200" dirty="0"/>
              <a:t> (ö. 110-120/728-738), </a:t>
            </a:r>
            <a:r>
              <a:rPr lang="tr-TR" sz="2200" dirty="0" err="1"/>
              <a:t>Ebû</a:t>
            </a:r>
            <a:r>
              <a:rPr lang="tr-TR" sz="2200" dirty="0"/>
              <a:t> </a:t>
            </a:r>
            <a:r>
              <a:rPr lang="tr-TR" sz="2200" dirty="0" err="1"/>
              <a:t>Hureyre’nin</a:t>
            </a:r>
            <a:r>
              <a:rPr lang="tr-TR" sz="2200" dirty="0"/>
              <a:t> adını kullanarak uydurduğu aşağıdaki mevkûf rivâyette de bu eli kamçılılara olan öfke açıkça görülmektedir: </a:t>
            </a:r>
          </a:p>
          <a:p>
            <a:pPr algn="just">
              <a:lnSpc>
                <a:spcPct val="150000"/>
              </a:lnSpc>
            </a:pPr>
            <a:r>
              <a:rPr lang="tr-TR" sz="2200" dirty="0"/>
              <a:t>… </a:t>
            </a:r>
            <a:r>
              <a:rPr lang="tr-TR" sz="2200" dirty="0" err="1"/>
              <a:t>Ebû</a:t>
            </a:r>
            <a:r>
              <a:rPr lang="tr-TR" sz="2200" dirty="0"/>
              <a:t> </a:t>
            </a:r>
            <a:r>
              <a:rPr lang="tr-TR" sz="2200" dirty="0" err="1"/>
              <a:t>Hureyre’den</a:t>
            </a:r>
            <a:r>
              <a:rPr lang="tr-TR" sz="2200" dirty="0"/>
              <a:t>: “Bu ümmetten Cehenneme ilk girecek olanlar kırbaçlılardır.” </a:t>
            </a:r>
          </a:p>
          <a:p>
            <a:pPr algn="just">
              <a:lnSpc>
                <a:spcPct val="150000"/>
              </a:lnSpc>
            </a:pPr>
            <a:r>
              <a:rPr lang="tr-TR" sz="2200" dirty="0"/>
              <a:t>… Enes b. Mâlik, </a:t>
            </a:r>
            <a:r>
              <a:rPr lang="tr-TR" sz="2200" dirty="0" err="1"/>
              <a:t>Rasûlullah’ın</a:t>
            </a:r>
            <a:r>
              <a:rPr lang="tr-TR" sz="2200" dirty="0"/>
              <a:t> şöyle dediğini rivâyet etti: “Kıyametten önce kendilerine </a:t>
            </a:r>
            <a:r>
              <a:rPr lang="tr-TR" sz="2200" dirty="0" err="1"/>
              <a:t>Celâvize</a:t>
            </a:r>
            <a:r>
              <a:rPr lang="tr-TR" sz="2200" dirty="0"/>
              <a:t> denilen bir topluluk çıkacaktır. Ellerinde sığırkuyruğu gibi kamçılar bulunacaktır. Allah’ın öfkesini kazanarak sabahlarlar ve gazabıyla dönerler. Kıyamet günü onlara söylenecek en hafif söz “Kamçılarınızı bırakın!” olacaktır.” </a:t>
            </a:r>
          </a:p>
          <a:p>
            <a:pPr algn="just">
              <a:lnSpc>
                <a:spcPct val="150000"/>
              </a:lnSpc>
            </a:pPr>
            <a:r>
              <a:rPr lang="tr-TR" sz="2200" dirty="0"/>
              <a:t>Sonuç olarak bu rivâyetleri de «giyinik çıplaklar» hadisinde olduğu gibi toplumsal bir rahatsızlığın hadis uydurmak suretiyle dile getirilmesi şeklinde anlayabiliriz. </a:t>
            </a:r>
          </a:p>
        </p:txBody>
      </p:sp>
    </p:spTree>
    <p:extLst>
      <p:ext uri="{BB962C8B-B14F-4D97-AF65-F5344CB8AC3E}">
        <p14:creationId xmlns:p14="http://schemas.microsoft.com/office/powerpoint/2010/main" val="919735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5E53C2-BA1B-4C3D-A672-4B738B9F736D}"/>
              </a:ext>
            </a:extLst>
          </p:cNvPr>
          <p:cNvSpPr>
            <a:spLocks noGrp="1"/>
          </p:cNvSpPr>
          <p:nvPr>
            <p:ph idx="1"/>
          </p:nvPr>
        </p:nvSpPr>
        <p:spPr>
          <a:xfrm>
            <a:off x="2424223" y="180753"/>
            <a:ext cx="9505507" cy="6539023"/>
          </a:xfrm>
        </p:spPr>
        <p:txBody>
          <a:bodyPr>
            <a:noAutofit/>
          </a:bodyPr>
          <a:lstStyle/>
          <a:p>
            <a:pPr algn="just">
              <a:lnSpc>
                <a:spcPct val="150000"/>
              </a:lnSpc>
            </a:pPr>
            <a:r>
              <a:rPr lang="tr-TR" sz="2000" b="1" dirty="0"/>
              <a:t>Sonuç: </a:t>
            </a:r>
            <a:r>
              <a:rPr lang="tr-TR" sz="1900" dirty="0"/>
              <a:t>Şüphesiz vücut hatlarını belli edecek şekilde giyinme, İslam’ın tesettür anlayışı ile uyum arz etmemektedir. Bununla birlikte </a:t>
            </a:r>
            <a:r>
              <a:rPr lang="tr-TR" sz="1900" dirty="0" err="1"/>
              <a:t>Kur’ân</a:t>
            </a:r>
            <a:r>
              <a:rPr lang="tr-TR" sz="1900" dirty="0"/>
              <a:t> ve </a:t>
            </a:r>
            <a:r>
              <a:rPr lang="tr-TR" sz="1900" dirty="0" err="1"/>
              <a:t>Sünnet’in</a:t>
            </a:r>
            <a:r>
              <a:rPr lang="tr-TR" sz="1900" dirty="0"/>
              <a:t> temel amaçları arasında yer alan </a:t>
            </a:r>
            <a:r>
              <a:rPr lang="tr-TR" sz="1900" dirty="0" err="1"/>
              <a:t>inzâr</a:t>
            </a:r>
            <a:r>
              <a:rPr lang="tr-TR" sz="1900" dirty="0"/>
              <a:t> (uyarma) görevini sahih dinî verilere dayandırarak ifa etmek gerekmektedir. Nitekim burada ele aldığımız hadis de bu yönden problemli görünmektedir.</a:t>
            </a:r>
          </a:p>
          <a:p>
            <a:pPr algn="just">
              <a:lnSpc>
                <a:spcPct val="150000"/>
              </a:lnSpc>
            </a:pPr>
            <a:r>
              <a:rPr lang="tr-TR" sz="1900" dirty="0"/>
              <a:t>Müslim dışında hiçbir </a:t>
            </a:r>
            <a:r>
              <a:rPr lang="tr-TR" sz="1900" dirty="0" err="1"/>
              <a:t>Kütüb</a:t>
            </a:r>
            <a:r>
              <a:rPr lang="tr-TR" sz="1900" dirty="0"/>
              <a:t>-i Sitte âlimince muteber görülmemiş olan bu hadisin aslının, </a:t>
            </a:r>
            <a:r>
              <a:rPr lang="tr-TR" sz="1900" dirty="0" err="1"/>
              <a:t>Ebû</a:t>
            </a:r>
            <a:r>
              <a:rPr lang="tr-TR" sz="1900" dirty="0"/>
              <a:t> </a:t>
            </a:r>
            <a:r>
              <a:rPr lang="tr-TR" sz="1900" dirty="0" err="1"/>
              <a:t>Hureyre’den</a:t>
            </a:r>
            <a:r>
              <a:rPr lang="tr-TR" sz="1900" dirty="0"/>
              <a:t> gelen “giyinik </a:t>
            </a:r>
            <a:r>
              <a:rPr lang="tr-TR" sz="1900" dirty="0" err="1"/>
              <a:t>çıplaklar”dan</a:t>
            </a:r>
            <a:r>
              <a:rPr lang="tr-TR" sz="1900" dirty="0"/>
              <a:t> bahseden mevkûf rivâyet ve sonrasında buna ilave edilen “</a:t>
            </a:r>
            <a:r>
              <a:rPr lang="tr-TR" sz="1900" dirty="0" err="1"/>
              <a:t>eznâbü’l</a:t>
            </a:r>
            <a:r>
              <a:rPr lang="tr-TR" sz="1900" dirty="0"/>
              <a:t>-bakar” parçası olmak üzere iki kısımdan oluştuğu sonucuna ulaşmış bulunmaktayız. Haberin ilk kısmı, öncesinde </a:t>
            </a:r>
            <a:r>
              <a:rPr lang="tr-TR" sz="1900" dirty="0" err="1"/>
              <a:t>Ebû</a:t>
            </a:r>
            <a:r>
              <a:rPr lang="tr-TR" sz="1900" dirty="0"/>
              <a:t> </a:t>
            </a:r>
            <a:r>
              <a:rPr lang="tr-TR" sz="1900" dirty="0" err="1"/>
              <a:t>Hureyre’nin</a:t>
            </a:r>
            <a:r>
              <a:rPr lang="tr-TR" sz="1900" dirty="0"/>
              <a:t> diğer bir hadisten çıkardığı bir hükümken, daha sonrasında râvi hatası sonucu Hz. Peygamber’e refedilmiştir diyebiliriz. İkinci kısmı ise, </a:t>
            </a:r>
            <a:r>
              <a:rPr lang="tr-TR" sz="1900" dirty="0" err="1"/>
              <a:t>Ka’b</a:t>
            </a:r>
            <a:r>
              <a:rPr lang="tr-TR" sz="1900" dirty="0"/>
              <a:t> kaynaklı veya ona atfen uydurulmuş gibi görünmektedir. Netice olarak, zamanla hadisin her iki kısmı da birleştirilmek suretiyle Hz. Peygamber’e atfedilmiştir.</a:t>
            </a:r>
          </a:p>
        </p:txBody>
      </p:sp>
    </p:spTree>
    <p:extLst>
      <p:ext uri="{BB962C8B-B14F-4D97-AF65-F5344CB8AC3E}">
        <p14:creationId xmlns:p14="http://schemas.microsoft.com/office/powerpoint/2010/main" val="163633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E443C0-4942-48F4-A916-767B131E40D4}"/>
              </a:ext>
            </a:extLst>
          </p:cNvPr>
          <p:cNvSpPr>
            <a:spLocks noGrp="1"/>
          </p:cNvSpPr>
          <p:nvPr>
            <p:ph type="title"/>
          </p:nvPr>
        </p:nvSpPr>
        <p:spPr/>
        <p:txBody>
          <a:bodyPr>
            <a:normAutofit/>
          </a:bodyPr>
          <a:lstStyle/>
          <a:p>
            <a:pPr algn="ctr"/>
            <a:r>
              <a:rPr lang="tr-TR" dirty="0"/>
              <a:t>Kadınların Cehennemlik Olmaları Hadisi </a:t>
            </a:r>
          </a:p>
        </p:txBody>
      </p:sp>
      <p:sp>
        <p:nvSpPr>
          <p:cNvPr id="3" name="İçerik Yer Tutucusu 2">
            <a:extLst>
              <a:ext uri="{FF2B5EF4-FFF2-40B4-BE49-F238E27FC236}">
                <a16:creationId xmlns:a16="http://schemas.microsoft.com/office/drawing/2014/main" id="{C2E75768-C4CE-4607-92A3-A2D8B0AFD816}"/>
              </a:ext>
            </a:extLst>
          </p:cNvPr>
          <p:cNvSpPr>
            <a:spLocks noGrp="1"/>
          </p:cNvSpPr>
          <p:nvPr>
            <p:ph idx="1"/>
          </p:nvPr>
        </p:nvSpPr>
        <p:spPr>
          <a:xfrm>
            <a:off x="2381693" y="1711843"/>
            <a:ext cx="9122919" cy="4976036"/>
          </a:xfrm>
        </p:spPr>
        <p:txBody>
          <a:bodyPr>
            <a:normAutofit fontScale="92500"/>
          </a:bodyPr>
          <a:lstStyle/>
          <a:p>
            <a:pPr algn="just">
              <a:lnSpc>
                <a:spcPct val="150000"/>
              </a:lnSpc>
            </a:pPr>
            <a:r>
              <a:rPr lang="tr-TR" sz="2000" dirty="0"/>
              <a:t>Rasûlullah’ın (s) şöyle dediği rivâyet edilmiştir</a:t>
            </a:r>
            <a:r>
              <a:rPr lang="tr-TR" sz="2000"/>
              <a:t>: «Ey </a:t>
            </a:r>
            <a:r>
              <a:rPr lang="tr-TR" sz="2000" dirty="0"/>
              <a:t>kadınlar topluluğu! Sadaka verin ve istiğfarı artırın. Zira ben sizleri Cehennem ehlinin çoğunluğu olarak gördüm.» Bunun üzerine içlerinden akıllı olan bir kadın şu soruyu sordu: «Niçin Cehennemin çoğunluğunu biz teşkil edeceğiz ey Allah’ın </a:t>
            </a:r>
            <a:r>
              <a:rPr lang="tr-TR" sz="2000" dirty="0" err="1"/>
              <a:t>Rasûlü</a:t>
            </a:r>
            <a:r>
              <a:rPr lang="tr-TR" sz="2000" dirty="0"/>
              <a:t>?» Cevaben dedi ki: «Çok lanet etmenizden ve nankörlüğünüzden.» / «Aklı ve dini sizin gibi eksik olup da, akıllılara galip gelebilen başka kimse görmedim.» Bunun üzerine kadın «Ey Allah’ın </a:t>
            </a:r>
            <a:r>
              <a:rPr lang="tr-TR" sz="2000" dirty="0" err="1"/>
              <a:t>Rasûlü</a:t>
            </a:r>
            <a:r>
              <a:rPr lang="tr-TR" sz="2000" dirty="0"/>
              <a:t>! Aklın ve dinin eksikliği nedir?» diye sordu. Hz. Peygamber de cevaben «Aklın noksanlığı, iki kadının bir adamın şahitliğine denk olmasıdır. İşte bu aklın eksikliğidir. Ayrıca kadın günlerce (gecelerce) namaz kılmaz ve Ramazan’da oruç tutmaz. Bu da dinin eksikliğidir.» </a:t>
            </a:r>
          </a:p>
        </p:txBody>
      </p:sp>
    </p:spTree>
    <p:extLst>
      <p:ext uri="{BB962C8B-B14F-4D97-AF65-F5344CB8AC3E}">
        <p14:creationId xmlns:p14="http://schemas.microsoft.com/office/powerpoint/2010/main" val="2524019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6AF2F9-9E31-4A9F-9FF4-03DD8DC72E99}"/>
              </a:ext>
            </a:extLst>
          </p:cNvPr>
          <p:cNvSpPr>
            <a:spLocks noGrp="1"/>
          </p:cNvSpPr>
          <p:nvPr>
            <p:ph type="title"/>
          </p:nvPr>
        </p:nvSpPr>
        <p:spPr>
          <a:xfrm>
            <a:off x="2592925" y="624110"/>
            <a:ext cx="8911687" cy="1509490"/>
          </a:xfrm>
        </p:spPr>
        <p:txBody>
          <a:bodyPr>
            <a:normAutofit fontScale="90000"/>
          </a:bodyPr>
          <a:lstStyle/>
          <a:p>
            <a:pPr algn="ctr"/>
            <a:r>
              <a:rPr lang="tr-TR" dirty="0"/>
              <a:t>“Giyinik Çıplaklar” Hadisinin Aslının Tespiti ve </a:t>
            </a:r>
            <a:r>
              <a:rPr lang="tr-TR" dirty="0" err="1"/>
              <a:t>Ka’bü’l-Ahbâr</a:t>
            </a:r>
            <a:r>
              <a:rPr lang="tr-TR" dirty="0"/>
              <a:t> Kaynaklı Rivâyetlerin </a:t>
            </a:r>
            <a:r>
              <a:rPr lang="tr-TR" b="1" dirty="0"/>
              <a:t>Ref</a:t>
            </a:r>
            <a:r>
              <a:rPr lang="tr-TR" dirty="0"/>
              <a:t>’i Meselesi </a:t>
            </a:r>
          </a:p>
        </p:txBody>
      </p:sp>
      <p:sp>
        <p:nvSpPr>
          <p:cNvPr id="3" name="İçerik Yer Tutucusu 2">
            <a:extLst>
              <a:ext uri="{FF2B5EF4-FFF2-40B4-BE49-F238E27FC236}">
                <a16:creationId xmlns:a16="http://schemas.microsoft.com/office/drawing/2014/main" id="{D627BE61-3E6F-4DEA-9B9A-772E785B1E68}"/>
              </a:ext>
            </a:extLst>
          </p:cNvPr>
          <p:cNvSpPr>
            <a:spLocks noGrp="1"/>
          </p:cNvSpPr>
          <p:nvPr>
            <p:ph idx="1"/>
          </p:nvPr>
        </p:nvSpPr>
        <p:spPr>
          <a:xfrm>
            <a:off x="2589212" y="2360427"/>
            <a:ext cx="8915400" cy="4497573"/>
          </a:xfrm>
        </p:spPr>
        <p:txBody>
          <a:bodyPr>
            <a:normAutofit fontScale="92500" lnSpcReduction="20000"/>
          </a:bodyPr>
          <a:lstStyle/>
          <a:p>
            <a:pPr algn="just">
              <a:lnSpc>
                <a:spcPct val="160000"/>
              </a:lnSpc>
            </a:pPr>
            <a:r>
              <a:rPr lang="tr-TR" sz="2200" dirty="0"/>
              <a:t>Burada toplumumuzda kıyamet alameti olarak zikredilen, “giyinik çıplaklar” hadisi şeklinde yaygın adıyla bilinen hadisin aslını göstereceğiz. </a:t>
            </a:r>
          </a:p>
          <a:p>
            <a:pPr algn="just">
              <a:lnSpc>
                <a:spcPct val="160000"/>
              </a:lnSpc>
            </a:pPr>
            <a:r>
              <a:rPr lang="tr-TR" sz="2200" dirty="0"/>
              <a:t>Bu konuda olan üç rivâyeti eserlerdeki tarihî sırasına uygun bir şekilde detaylı olarak ele alıp aslını ortaya koymaya çalışacağız.</a:t>
            </a:r>
          </a:p>
          <a:p>
            <a:pPr algn="just">
              <a:lnSpc>
                <a:spcPct val="160000"/>
              </a:lnSpc>
            </a:pPr>
            <a:r>
              <a:rPr lang="tr-TR" sz="2200" dirty="0" err="1"/>
              <a:t>Ebû</a:t>
            </a:r>
            <a:r>
              <a:rPr lang="tr-TR" sz="2200" dirty="0"/>
              <a:t> </a:t>
            </a:r>
            <a:r>
              <a:rPr lang="tr-TR" sz="2200" dirty="0" err="1"/>
              <a:t>Hureyre’den</a:t>
            </a:r>
            <a:r>
              <a:rPr lang="tr-TR" sz="2200" dirty="0"/>
              <a:t> nakledilen hadis ilk olarak </a:t>
            </a:r>
            <a:r>
              <a:rPr lang="tr-TR" sz="2200" dirty="0" err="1"/>
              <a:t>Muvatta’da</a:t>
            </a:r>
            <a:r>
              <a:rPr lang="tr-TR" sz="2200" dirty="0"/>
              <a:t> şu şekilde geçmektedir:</a:t>
            </a:r>
          </a:p>
          <a:p>
            <a:pPr algn="just" rtl="1">
              <a:lnSpc>
                <a:spcPct val="160000"/>
              </a:lnSpc>
            </a:pPr>
            <a:r>
              <a:rPr lang="ar-SA" sz="2200" dirty="0"/>
              <a:t> </a:t>
            </a:r>
            <a:r>
              <a:rPr lang="ar-SA" sz="2400" dirty="0">
                <a:latin typeface="Times New Roman" panose="02020603050405020304" pitchFamily="18" charset="0"/>
                <a:cs typeface="Times New Roman" panose="02020603050405020304" pitchFamily="18" charset="0"/>
              </a:rPr>
              <a:t>عَنْ أَبِي هُرَيْرَةَ أَنَّهُ قَالَ: نِسَاءٌ كَاسِيَاتٌ عَارِيَاتٌ. مَائِلاَتٌ مُمِيلاَتٌ. لاَ يَدْخُلْنَ الْجَنَّةَ. وَلاَ يَجِدْنَ رِيحَهَا. وَرِيحُهَا يُوجَدُ مِنْ مَسِيرَةِ خَمْسِمِائَةِ سَنَةٍ.</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2492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5E53C2-BA1B-4C3D-A672-4B738B9F736D}"/>
              </a:ext>
            </a:extLst>
          </p:cNvPr>
          <p:cNvSpPr>
            <a:spLocks noGrp="1"/>
          </p:cNvSpPr>
          <p:nvPr>
            <p:ph idx="1"/>
          </p:nvPr>
        </p:nvSpPr>
        <p:spPr>
          <a:xfrm>
            <a:off x="2413591" y="372140"/>
            <a:ext cx="9516139" cy="6485860"/>
          </a:xfrm>
        </p:spPr>
        <p:txBody>
          <a:bodyPr>
            <a:normAutofit fontScale="70000" lnSpcReduction="20000"/>
          </a:bodyPr>
          <a:lstStyle/>
          <a:p>
            <a:pPr algn="just">
              <a:lnSpc>
                <a:spcPct val="160000"/>
              </a:lnSpc>
            </a:pPr>
            <a:r>
              <a:rPr lang="tr-TR" sz="2600" dirty="0" err="1"/>
              <a:t>Ebû</a:t>
            </a:r>
            <a:r>
              <a:rPr lang="tr-TR" sz="2600" dirty="0"/>
              <a:t> </a:t>
            </a:r>
            <a:r>
              <a:rPr lang="tr-TR" sz="2600" dirty="0" err="1"/>
              <a:t>Hureyre</a:t>
            </a:r>
            <a:r>
              <a:rPr lang="tr-TR" sz="2600" dirty="0"/>
              <a:t>: “Giyinik çıplak kadınlar ki bunlar kırıtarak yürüyüp başkalarını kendilerine meylettirirler. İşte bunlar cennete giremeyecekleri gibi, kokusunu dahi alamazlar. Hâlbuki onun kokusu beş yüz yıllık mesafeden bile hissedilir.” </a:t>
            </a:r>
          </a:p>
          <a:p>
            <a:pPr algn="just">
              <a:lnSpc>
                <a:spcPct val="160000"/>
              </a:lnSpc>
            </a:pPr>
            <a:r>
              <a:rPr lang="tr-TR" sz="2600" dirty="0"/>
              <a:t>Görüldüğü gibi sözün kaynağı </a:t>
            </a:r>
            <a:r>
              <a:rPr lang="tr-TR" sz="2600" dirty="0" err="1"/>
              <a:t>Ebû</a:t>
            </a:r>
            <a:r>
              <a:rPr lang="tr-TR" sz="2600" dirty="0"/>
              <a:t> </a:t>
            </a:r>
            <a:r>
              <a:rPr lang="tr-TR" sz="2600" dirty="0" err="1"/>
              <a:t>Hureyre</a:t>
            </a:r>
            <a:r>
              <a:rPr lang="tr-TR" sz="2600" dirty="0"/>
              <a:t>, Peygamber değil.</a:t>
            </a:r>
          </a:p>
          <a:p>
            <a:pPr algn="just">
              <a:lnSpc>
                <a:spcPct val="160000"/>
              </a:lnSpc>
            </a:pPr>
            <a:r>
              <a:rPr lang="tr-TR" sz="2600" dirty="0"/>
              <a:t>Diğer yandan </a:t>
            </a:r>
            <a:r>
              <a:rPr lang="tr-TR" sz="2600" b="1" dirty="0"/>
              <a:t>mevkûf</a:t>
            </a:r>
            <a:r>
              <a:rPr lang="tr-TR" sz="2600" dirty="0"/>
              <a:t> olan bu rivâyette, sonraki rivâyetlerde görülen “</a:t>
            </a:r>
            <a:r>
              <a:rPr lang="tr-TR" sz="2600" dirty="0" err="1"/>
              <a:t>eznâbü’l</a:t>
            </a:r>
            <a:r>
              <a:rPr lang="tr-TR" sz="2600" dirty="0"/>
              <a:t>-bakar” ziyadesi henüz görülmemektedir. Bu hadisin söz konusu ziyadeyle ilk defa </a:t>
            </a:r>
            <a:r>
              <a:rPr lang="tr-TR" sz="2600" dirty="0" err="1"/>
              <a:t>Ahmed</a:t>
            </a:r>
            <a:r>
              <a:rPr lang="tr-TR" sz="2600" dirty="0"/>
              <a:t> b. </a:t>
            </a:r>
            <a:r>
              <a:rPr lang="tr-TR" sz="2600" dirty="0" err="1"/>
              <a:t>Hanbel’in</a:t>
            </a:r>
            <a:r>
              <a:rPr lang="tr-TR" sz="2600" dirty="0"/>
              <a:t> </a:t>
            </a:r>
            <a:r>
              <a:rPr lang="tr-TR" sz="2600" dirty="0" err="1"/>
              <a:t>Müsned’inde</a:t>
            </a:r>
            <a:r>
              <a:rPr lang="tr-TR" sz="2600" dirty="0"/>
              <a:t> merfû olarak rivâyet edildiğini tespit etmiş bulunmaktayız: </a:t>
            </a:r>
          </a:p>
          <a:p>
            <a:pPr algn="just">
              <a:lnSpc>
                <a:spcPct val="160000"/>
              </a:lnSpc>
            </a:pPr>
            <a:r>
              <a:rPr lang="tr-TR" sz="2600" dirty="0"/>
              <a:t>… </a:t>
            </a:r>
            <a:r>
              <a:rPr lang="tr-TR" sz="2600" dirty="0" err="1"/>
              <a:t>Rasûlullah</a:t>
            </a:r>
            <a:r>
              <a:rPr lang="tr-TR" sz="2600" dirty="0"/>
              <a:t> dedi ki: “İki sınıf vardır ki, bunlar Cehennem ehlidirler. Bu ikisini (topluluğu) daha önce görmedim. (Birincisi) Giyinik çıplak kadınlar ki bunlar kırıtarak yürüyüp başkalarını kendine meylettirirler, saçları ise deve hörgücü gibi başlarının üzerinde topludur. İşte bunlar Cennet’i göremeyecekler ve kokusunu dahi alamayacaklardır. (İkinci sınıf ise) Ellerinde </a:t>
            </a:r>
            <a:r>
              <a:rPr lang="tr-TR" sz="2600" b="1" dirty="0"/>
              <a:t>sığırkuyruğu gibi kamçıları </a:t>
            </a:r>
            <a:r>
              <a:rPr lang="tr-TR" sz="2600" dirty="0"/>
              <a:t>olan ve bununla insanlara vuran adamlardır.” Bu hadis Müslim tarafından da </a:t>
            </a:r>
            <a:r>
              <a:rPr lang="tr-TR" sz="2600" dirty="0" err="1"/>
              <a:t>tahriç</a:t>
            </a:r>
            <a:r>
              <a:rPr lang="tr-TR" sz="2600" dirty="0"/>
              <a:t> ediliyor.  </a:t>
            </a:r>
          </a:p>
          <a:p>
            <a:pPr algn="just">
              <a:lnSpc>
                <a:spcPct val="160000"/>
              </a:lnSpc>
            </a:pPr>
            <a:endParaRPr lang="tr-TR" sz="2200" dirty="0"/>
          </a:p>
        </p:txBody>
      </p:sp>
    </p:spTree>
    <p:extLst>
      <p:ext uri="{BB962C8B-B14F-4D97-AF65-F5344CB8AC3E}">
        <p14:creationId xmlns:p14="http://schemas.microsoft.com/office/powerpoint/2010/main" val="3331114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5E53C2-BA1B-4C3D-A672-4B738B9F736D}"/>
              </a:ext>
            </a:extLst>
          </p:cNvPr>
          <p:cNvSpPr>
            <a:spLocks noGrp="1"/>
          </p:cNvSpPr>
          <p:nvPr>
            <p:ph idx="1"/>
          </p:nvPr>
        </p:nvSpPr>
        <p:spPr>
          <a:xfrm>
            <a:off x="2328531" y="616688"/>
            <a:ext cx="9314120" cy="6145619"/>
          </a:xfrm>
        </p:spPr>
        <p:txBody>
          <a:bodyPr>
            <a:normAutofit fontScale="85000" lnSpcReduction="20000"/>
          </a:bodyPr>
          <a:lstStyle/>
          <a:p>
            <a:pPr algn="just">
              <a:lnSpc>
                <a:spcPct val="150000"/>
              </a:lnSpc>
            </a:pPr>
            <a:r>
              <a:rPr lang="tr-TR" sz="2200" dirty="0" err="1"/>
              <a:t>Ebû</a:t>
            </a:r>
            <a:r>
              <a:rPr lang="tr-TR" sz="2200" dirty="0"/>
              <a:t> </a:t>
            </a:r>
            <a:r>
              <a:rPr lang="tr-TR" sz="2200" dirty="0" err="1"/>
              <a:t>Hureyre</a:t>
            </a:r>
            <a:r>
              <a:rPr lang="tr-TR" sz="2200" dirty="0"/>
              <a:t> </a:t>
            </a:r>
            <a:r>
              <a:rPr lang="tr-TR" sz="2200" dirty="0" err="1"/>
              <a:t>rivâyetiyle</a:t>
            </a:r>
            <a:r>
              <a:rPr lang="tr-TR" sz="2200" dirty="0"/>
              <a:t> benzer lafızlara sahip diğer bir haber ise sözde Tevrat kaynaklı  olarak </a:t>
            </a:r>
            <a:r>
              <a:rPr lang="tr-TR" sz="2200" dirty="0" err="1"/>
              <a:t>Ka’bü’l-Ahbâr’dan</a:t>
            </a:r>
            <a:r>
              <a:rPr lang="tr-TR" sz="2200" dirty="0"/>
              <a:t> nakledilmektedir. </a:t>
            </a:r>
          </a:p>
          <a:p>
            <a:pPr algn="just">
              <a:lnSpc>
                <a:spcPct val="150000"/>
              </a:lnSpc>
            </a:pPr>
            <a:r>
              <a:rPr lang="tr-TR" sz="2200" dirty="0"/>
              <a:t>… </a:t>
            </a:r>
            <a:r>
              <a:rPr lang="tr-TR" sz="2200" dirty="0" err="1"/>
              <a:t>Ka’b’u’l-Ahbâr</a:t>
            </a:r>
            <a:r>
              <a:rPr lang="tr-TR" sz="2200" dirty="0"/>
              <a:t>: “Bana ne oluyor ki daha önce görmediğim bir topluluğun vasfını Tevrat’ta görüyorum? Bunlar zalimlik yapanlar ve yaptıranlardır. Ellerinde </a:t>
            </a:r>
            <a:r>
              <a:rPr lang="tr-TR" sz="2200" b="1" dirty="0"/>
              <a:t>sığırkuyruğu gibi kamçılar </a:t>
            </a:r>
            <a:r>
              <a:rPr lang="tr-TR" sz="2200" dirty="0"/>
              <a:t>vardır ve bunlar Cehennem ehlidirler. Bana ne oluyor ki daha önce görmediğim kadınların vasfını Tevrat’ta görüyorum. Onlar nimetler içinde olan, </a:t>
            </a:r>
            <a:r>
              <a:rPr lang="tr-TR" sz="2200" b="1" dirty="0"/>
              <a:t>giyinik çıplak kadınlardır </a:t>
            </a:r>
            <a:r>
              <a:rPr lang="tr-TR" sz="2200" dirty="0"/>
              <a:t>ve bunlar Cehennem ehlidirler.” (</a:t>
            </a:r>
            <a:r>
              <a:rPr lang="tr-TR" sz="2200" dirty="0" err="1"/>
              <a:t>Ehadisu</a:t>
            </a:r>
            <a:r>
              <a:rPr lang="tr-TR" sz="2200" dirty="0"/>
              <a:t> İsmail) </a:t>
            </a:r>
          </a:p>
          <a:p>
            <a:pPr algn="just">
              <a:lnSpc>
                <a:spcPct val="150000"/>
              </a:lnSpc>
            </a:pPr>
            <a:r>
              <a:rPr lang="tr-TR" sz="2200" dirty="0"/>
              <a:t>Görüldüğü üzere, </a:t>
            </a:r>
            <a:r>
              <a:rPr lang="tr-TR" sz="2200" dirty="0" err="1"/>
              <a:t>Müsned’de</a:t>
            </a:r>
            <a:r>
              <a:rPr lang="tr-TR" sz="2200" dirty="0"/>
              <a:t> merfû olan </a:t>
            </a:r>
            <a:r>
              <a:rPr lang="tr-TR" sz="2200" dirty="0" err="1"/>
              <a:t>Ebû</a:t>
            </a:r>
            <a:r>
              <a:rPr lang="tr-TR" sz="2200" dirty="0"/>
              <a:t> </a:t>
            </a:r>
            <a:r>
              <a:rPr lang="tr-TR" sz="2200" dirty="0" err="1"/>
              <a:t>Hureyre</a:t>
            </a:r>
            <a:r>
              <a:rPr lang="tr-TR" sz="2200" dirty="0"/>
              <a:t> </a:t>
            </a:r>
            <a:r>
              <a:rPr lang="tr-TR" sz="2200" dirty="0" err="1"/>
              <a:t>rivâyetine</a:t>
            </a:r>
            <a:r>
              <a:rPr lang="tr-TR" sz="2200" dirty="0"/>
              <a:t> ilave edilmiş olan “</a:t>
            </a:r>
            <a:r>
              <a:rPr lang="tr-TR" sz="2200" dirty="0" err="1"/>
              <a:t>eznâbü’l</a:t>
            </a:r>
            <a:r>
              <a:rPr lang="tr-TR" sz="2200" dirty="0"/>
              <a:t>-bakar” kısmı, daha öncesinde yukarıdaki rivâyette </a:t>
            </a:r>
            <a:r>
              <a:rPr lang="tr-TR" sz="2200" dirty="0" err="1"/>
              <a:t>Ka’b’a</a:t>
            </a:r>
            <a:r>
              <a:rPr lang="tr-TR" sz="2200" dirty="0"/>
              <a:t> </a:t>
            </a:r>
            <a:r>
              <a:rPr lang="tr-TR" sz="2200" dirty="0" err="1"/>
              <a:t>isnâd</a:t>
            </a:r>
            <a:r>
              <a:rPr lang="tr-TR" sz="2200" dirty="0"/>
              <a:t> edilmektedir.</a:t>
            </a:r>
          </a:p>
          <a:p>
            <a:pPr algn="just">
              <a:lnSpc>
                <a:spcPct val="150000"/>
              </a:lnSpc>
            </a:pPr>
            <a:r>
              <a:rPr lang="tr-TR" sz="2200" dirty="0"/>
              <a:t>Dolayısıyla bunun daha sonra bir </a:t>
            </a:r>
            <a:r>
              <a:rPr lang="tr-TR" sz="2200" dirty="0" err="1"/>
              <a:t>zabt</a:t>
            </a:r>
            <a:r>
              <a:rPr lang="tr-TR" sz="2200" dirty="0"/>
              <a:t> hatası neticesi olarak yukarıdaki </a:t>
            </a:r>
            <a:r>
              <a:rPr lang="tr-TR" sz="2200" dirty="0" err="1"/>
              <a:t>Ebû</a:t>
            </a:r>
            <a:r>
              <a:rPr lang="tr-TR" sz="2200" dirty="0"/>
              <a:t> </a:t>
            </a:r>
            <a:r>
              <a:rPr lang="tr-TR" sz="2200" dirty="0" err="1"/>
              <a:t>Hureyre’den</a:t>
            </a:r>
            <a:r>
              <a:rPr lang="tr-TR" sz="2200" dirty="0"/>
              <a:t> nakledilen (</a:t>
            </a:r>
            <a:r>
              <a:rPr lang="tr-TR" sz="2200" dirty="0" err="1"/>
              <a:t>Müsned’deki</a:t>
            </a:r>
            <a:r>
              <a:rPr lang="tr-TR" sz="2200" dirty="0"/>
              <a:t>) merfû </a:t>
            </a:r>
            <a:r>
              <a:rPr lang="tr-TR" sz="2200" dirty="0" err="1"/>
              <a:t>rivâyete</a:t>
            </a:r>
            <a:r>
              <a:rPr lang="tr-TR" sz="2200" dirty="0"/>
              <a:t> ilave edilmiş olabileceğini düşünebiliriz. </a:t>
            </a:r>
          </a:p>
          <a:p>
            <a:pPr algn="just"/>
            <a:endParaRPr lang="tr-TR" sz="2200" dirty="0"/>
          </a:p>
        </p:txBody>
      </p:sp>
    </p:spTree>
    <p:extLst>
      <p:ext uri="{BB962C8B-B14F-4D97-AF65-F5344CB8AC3E}">
        <p14:creationId xmlns:p14="http://schemas.microsoft.com/office/powerpoint/2010/main" val="72369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5E53C2-BA1B-4C3D-A672-4B738B9F736D}"/>
              </a:ext>
            </a:extLst>
          </p:cNvPr>
          <p:cNvSpPr>
            <a:spLocks noGrp="1"/>
          </p:cNvSpPr>
          <p:nvPr>
            <p:ph idx="1"/>
          </p:nvPr>
        </p:nvSpPr>
        <p:spPr>
          <a:xfrm>
            <a:off x="2589212" y="616688"/>
            <a:ext cx="8915400" cy="6007395"/>
          </a:xfrm>
        </p:spPr>
        <p:txBody>
          <a:bodyPr>
            <a:normAutofit/>
          </a:bodyPr>
          <a:lstStyle/>
          <a:p>
            <a:pPr algn="just">
              <a:lnSpc>
                <a:spcPct val="150000"/>
              </a:lnSpc>
            </a:pPr>
            <a:r>
              <a:rPr lang="tr-TR" sz="2000" dirty="0" err="1"/>
              <a:t>Ka’b’tan</a:t>
            </a:r>
            <a:r>
              <a:rPr lang="tr-TR" sz="2000" dirty="0"/>
              <a:t> bunun gibi birçok rivayet gelmektedir. Ancak bana göre bunların hiçbiri ona ait sözler değil.</a:t>
            </a:r>
          </a:p>
          <a:p>
            <a:pPr algn="just">
              <a:lnSpc>
                <a:spcPct val="150000"/>
              </a:lnSpc>
            </a:pPr>
            <a:r>
              <a:rPr lang="tr-TR" sz="2000" dirty="0"/>
              <a:t>Bir de eski kutsal metinlere dayandırılan bazı rivâyetler bulunmaktadır:</a:t>
            </a:r>
          </a:p>
          <a:p>
            <a:pPr lvl="0" algn="just">
              <a:lnSpc>
                <a:spcPct val="150000"/>
              </a:lnSpc>
              <a:buClr>
                <a:srgbClr val="A53010"/>
              </a:buClr>
            </a:pPr>
            <a:r>
              <a:rPr lang="tr-TR" sz="2000" dirty="0">
                <a:solidFill>
                  <a:prstClr val="black">
                    <a:lumMod val="75000"/>
                    <a:lumOff val="25000"/>
                  </a:prstClr>
                </a:solidFill>
              </a:rPr>
              <a:t>… </a:t>
            </a:r>
            <a:r>
              <a:rPr lang="tr-TR" sz="2000" b="1" dirty="0">
                <a:solidFill>
                  <a:prstClr val="black">
                    <a:lumMod val="75000"/>
                    <a:lumOff val="25000"/>
                  </a:prstClr>
                </a:solidFill>
              </a:rPr>
              <a:t>Abdullah b. </a:t>
            </a:r>
            <a:r>
              <a:rPr lang="tr-TR" sz="2000" b="1" dirty="0" err="1">
                <a:solidFill>
                  <a:prstClr val="black">
                    <a:lumMod val="75000"/>
                    <a:lumOff val="25000"/>
                  </a:prstClr>
                </a:solidFill>
              </a:rPr>
              <a:t>Amr</a:t>
            </a:r>
            <a:r>
              <a:rPr lang="tr-TR" sz="2000" b="1" dirty="0">
                <a:solidFill>
                  <a:prstClr val="black">
                    <a:lumMod val="75000"/>
                    <a:lumOff val="25000"/>
                  </a:prstClr>
                </a:solidFill>
              </a:rPr>
              <a:t> </a:t>
            </a:r>
            <a:r>
              <a:rPr lang="tr-TR" sz="2000" dirty="0">
                <a:solidFill>
                  <a:prstClr val="black">
                    <a:lumMod val="75000"/>
                    <a:lumOff val="25000"/>
                  </a:prstClr>
                </a:solidFill>
              </a:rPr>
              <a:t>şöyle dedi: “Muhakkak ki Allah’ın indirdiği Kitap’ta iki sınıfın ateşte olduğunu buluruz: Bunlardan birincisi, ahir zamanda, yanlarında bulunan sığırkuyrukları gibi kamçılarla insanları suçsuz yere döven, karınlarına ancak pislik dolduran bir topluluktur. Diğeri ise, giyinik çıplak kadınlar ki, bunlar kırıtarak yürüyüp başkalarını kendilerine meylettirirler. İşte bunlar cennete giremeyecekleri gibi, kokusunu dahi alamazlar.” </a:t>
            </a:r>
          </a:p>
          <a:p>
            <a:pPr algn="just"/>
            <a:endParaRPr lang="tr-TR" sz="2200" dirty="0"/>
          </a:p>
        </p:txBody>
      </p:sp>
    </p:spTree>
    <p:extLst>
      <p:ext uri="{BB962C8B-B14F-4D97-AF65-F5344CB8AC3E}">
        <p14:creationId xmlns:p14="http://schemas.microsoft.com/office/powerpoint/2010/main" val="2456249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5E53C2-BA1B-4C3D-A672-4B738B9F736D}"/>
              </a:ext>
            </a:extLst>
          </p:cNvPr>
          <p:cNvSpPr>
            <a:spLocks noGrp="1"/>
          </p:cNvSpPr>
          <p:nvPr>
            <p:ph idx="1"/>
          </p:nvPr>
        </p:nvSpPr>
        <p:spPr>
          <a:xfrm>
            <a:off x="2589212" y="287079"/>
            <a:ext cx="8915400" cy="6081823"/>
          </a:xfrm>
        </p:spPr>
        <p:txBody>
          <a:bodyPr>
            <a:normAutofit fontScale="92500" lnSpcReduction="20000"/>
          </a:bodyPr>
          <a:lstStyle/>
          <a:p>
            <a:pPr algn="just">
              <a:lnSpc>
                <a:spcPct val="150000"/>
              </a:lnSpc>
            </a:pPr>
            <a:r>
              <a:rPr lang="tr-TR" sz="2000" dirty="0" err="1"/>
              <a:t>Ebû</a:t>
            </a:r>
            <a:r>
              <a:rPr lang="tr-TR" sz="2000" dirty="0"/>
              <a:t> </a:t>
            </a:r>
            <a:r>
              <a:rPr lang="tr-TR" sz="2000" dirty="0" err="1"/>
              <a:t>Hureyre</a:t>
            </a:r>
            <a:r>
              <a:rPr lang="tr-TR" sz="2000" dirty="0"/>
              <a:t> rivâyeti gibi Abdullah b. </a:t>
            </a:r>
            <a:r>
              <a:rPr lang="tr-TR" sz="2000" dirty="0" err="1"/>
              <a:t>Amr’a</a:t>
            </a:r>
            <a:r>
              <a:rPr lang="tr-TR" sz="2000" dirty="0"/>
              <a:t> </a:t>
            </a:r>
            <a:r>
              <a:rPr lang="tr-TR" sz="2000" dirty="0" err="1"/>
              <a:t>isnâd</a:t>
            </a:r>
            <a:r>
              <a:rPr lang="tr-TR" sz="2000" dirty="0"/>
              <a:t> edilen bu rivâyet de daha sonra </a:t>
            </a:r>
            <a:r>
              <a:rPr lang="tr-TR" sz="2000" dirty="0" err="1"/>
              <a:t>Ahmed</a:t>
            </a:r>
            <a:r>
              <a:rPr lang="tr-TR" sz="2000" dirty="0"/>
              <a:t> b. </a:t>
            </a:r>
            <a:r>
              <a:rPr lang="tr-TR" sz="2000" dirty="0" err="1"/>
              <a:t>Hanbel’in</a:t>
            </a:r>
            <a:r>
              <a:rPr lang="tr-TR" sz="2000" dirty="0"/>
              <a:t> </a:t>
            </a:r>
            <a:r>
              <a:rPr lang="tr-TR" sz="2000" dirty="0" err="1"/>
              <a:t>Müsned’inde</a:t>
            </a:r>
            <a:r>
              <a:rPr lang="tr-TR" sz="2000" dirty="0"/>
              <a:t>, </a:t>
            </a:r>
            <a:r>
              <a:rPr lang="tr-TR" sz="2000" dirty="0" err="1"/>
              <a:t>Mısrî</a:t>
            </a:r>
            <a:r>
              <a:rPr lang="tr-TR" sz="2000" dirty="0"/>
              <a:t> bir </a:t>
            </a:r>
            <a:r>
              <a:rPr lang="tr-TR" sz="2000" dirty="0" err="1"/>
              <a:t>isnâdla</a:t>
            </a:r>
            <a:r>
              <a:rPr lang="tr-TR" sz="2000" dirty="0"/>
              <a:t> Hz. Peygamber’e </a:t>
            </a:r>
            <a:r>
              <a:rPr lang="tr-TR" sz="2000" dirty="0" err="1"/>
              <a:t>ref</a:t>
            </a:r>
            <a:r>
              <a:rPr lang="tr-TR" sz="2000" dirty="0"/>
              <a:t> edilmektedir. </a:t>
            </a:r>
          </a:p>
          <a:p>
            <a:pPr algn="just">
              <a:lnSpc>
                <a:spcPct val="150000"/>
              </a:lnSpc>
            </a:pPr>
            <a:r>
              <a:rPr lang="tr-TR" sz="2000" dirty="0"/>
              <a:t>… </a:t>
            </a:r>
            <a:r>
              <a:rPr lang="tr-TR" sz="2000" b="1" dirty="0"/>
              <a:t>Abdullah b. </a:t>
            </a:r>
            <a:r>
              <a:rPr lang="tr-TR" sz="2000" b="1" dirty="0" err="1"/>
              <a:t>Amr</a:t>
            </a:r>
            <a:r>
              <a:rPr lang="tr-TR" sz="2000" b="1" dirty="0"/>
              <a:t>, </a:t>
            </a:r>
            <a:r>
              <a:rPr lang="tr-TR" sz="2000" b="1" dirty="0" err="1"/>
              <a:t>Rasûlullah’tan</a:t>
            </a:r>
            <a:r>
              <a:rPr lang="tr-TR" sz="2000" dirty="0"/>
              <a:t> şöyle işittiğini haber vermektedir: “Ümmetimin ahir döneminde, deve semerine benzer at eyerlerine  binecek adamlar olacak, mescit kapılarına inecekler. Bunların kadınları giyinik çıplaktır, başlarının üzerinde narin deve hörgücü gibi bir topuz vardır. Onları lanetleyin, zira bunlar lanetlenmiş kadınlardır. Sizlerin arkasından başka ümmetlerden bir ümmet gelmiş olsaydı, kadınlarınız onların kadınlarının hizmetçisi olurdu, aynı sizden önceki ümmetlerin kadınlarının size hizmet ettiği gibi.”</a:t>
            </a:r>
          </a:p>
          <a:p>
            <a:pPr lvl="0" algn="just">
              <a:lnSpc>
                <a:spcPct val="150000"/>
              </a:lnSpc>
              <a:buClr>
                <a:srgbClr val="A53010"/>
              </a:buClr>
            </a:pPr>
            <a:r>
              <a:rPr lang="tr-TR" sz="2000" dirty="0">
                <a:solidFill>
                  <a:prstClr val="black">
                    <a:lumMod val="75000"/>
                    <a:lumOff val="25000"/>
                  </a:prstClr>
                </a:solidFill>
              </a:rPr>
              <a:t>Sonuç olarak gerek </a:t>
            </a:r>
            <a:r>
              <a:rPr lang="tr-TR" sz="2000" dirty="0" err="1">
                <a:solidFill>
                  <a:prstClr val="black">
                    <a:lumMod val="75000"/>
                    <a:lumOff val="25000"/>
                  </a:prstClr>
                </a:solidFill>
              </a:rPr>
              <a:t>isnâdın</a:t>
            </a:r>
            <a:r>
              <a:rPr lang="tr-TR" sz="2000" dirty="0">
                <a:solidFill>
                  <a:prstClr val="black">
                    <a:lumMod val="75000"/>
                    <a:lumOff val="25000"/>
                  </a:prstClr>
                </a:solidFill>
              </a:rPr>
              <a:t> sıhhati, gerekse geçtiği kaynağın kronolojik olarak en eski olması karinelerinden hareketle </a:t>
            </a:r>
            <a:r>
              <a:rPr lang="tr-TR" sz="2000" dirty="0" err="1">
                <a:solidFill>
                  <a:prstClr val="black">
                    <a:lumMod val="75000"/>
                    <a:lumOff val="25000"/>
                  </a:prstClr>
                </a:solidFill>
              </a:rPr>
              <a:t>Ebû</a:t>
            </a:r>
            <a:r>
              <a:rPr lang="tr-TR" sz="2000" dirty="0">
                <a:solidFill>
                  <a:prstClr val="black">
                    <a:lumMod val="75000"/>
                    <a:lumOff val="25000"/>
                  </a:prstClr>
                </a:solidFill>
              </a:rPr>
              <a:t> </a:t>
            </a:r>
            <a:r>
              <a:rPr lang="tr-TR" sz="2000" dirty="0" err="1">
                <a:solidFill>
                  <a:prstClr val="black">
                    <a:lumMod val="75000"/>
                    <a:lumOff val="25000"/>
                  </a:prstClr>
                </a:solidFill>
              </a:rPr>
              <a:t>Hureyre’den</a:t>
            </a:r>
            <a:r>
              <a:rPr lang="tr-TR" sz="2000" dirty="0">
                <a:solidFill>
                  <a:prstClr val="black">
                    <a:lumMod val="75000"/>
                    <a:lumOff val="25000"/>
                  </a:prstClr>
                </a:solidFill>
              </a:rPr>
              <a:t> gelen mevkûf </a:t>
            </a:r>
            <a:r>
              <a:rPr lang="tr-TR" sz="2000" dirty="0" err="1">
                <a:solidFill>
                  <a:prstClr val="black">
                    <a:lumMod val="75000"/>
                    <a:lumOff val="25000"/>
                  </a:prstClr>
                </a:solidFill>
              </a:rPr>
              <a:t>rivâyetin</a:t>
            </a:r>
            <a:r>
              <a:rPr lang="tr-TR" sz="2000" dirty="0">
                <a:solidFill>
                  <a:prstClr val="black">
                    <a:lumMod val="75000"/>
                    <a:lumOff val="25000"/>
                  </a:prstClr>
                </a:solidFill>
              </a:rPr>
              <a:t> </a:t>
            </a:r>
            <a:r>
              <a:rPr lang="tr-TR" sz="2000" b="1" dirty="0">
                <a:solidFill>
                  <a:prstClr val="black">
                    <a:lumMod val="75000"/>
                    <a:lumOff val="25000"/>
                  </a:prstClr>
                </a:solidFill>
              </a:rPr>
              <a:t>mahfûz</a:t>
            </a:r>
            <a:r>
              <a:rPr lang="tr-TR" sz="2000" dirty="0">
                <a:solidFill>
                  <a:prstClr val="black">
                    <a:lumMod val="75000"/>
                    <a:lumOff val="25000"/>
                  </a:prstClr>
                </a:solidFill>
              </a:rPr>
              <a:t> olduğunu söyleyebiliriz. Diğer rivâyetler ise değişik illetlerden dolayı zayıf veya uydurmadır.</a:t>
            </a:r>
          </a:p>
        </p:txBody>
      </p:sp>
    </p:spTree>
    <p:extLst>
      <p:ext uri="{BB962C8B-B14F-4D97-AF65-F5344CB8AC3E}">
        <p14:creationId xmlns:p14="http://schemas.microsoft.com/office/powerpoint/2010/main" val="1565898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5E53C2-BA1B-4C3D-A672-4B738B9F736D}"/>
              </a:ext>
            </a:extLst>
          </p:cNvPr>
          <p:cNvSpPr>
            <a:spLocks noGrp="1"/>
          </p:cNvSpPr>
          <p:nvPr>
            <p:ph idx="1"/>
          </p:nvPr>
        </p:nvSpPr>
        <p:spPr>
          <a:xfrm>
            <a:off x="2589212" y="212651"/>
            <a:ext cx="8915400" cy="6507125"/>
          </a:xfrm>
        </p:spPr>
        <p:txBody>
          <a:bodyPr>
            <a:normAutofit/>
          </a:bodyPr>
          <a:lstStyle/>
          <a:p>
            <a:pPr algn="just"/>
            <a:endParaRPr lang="tr-TR" sz="2200" dirty="0"/>
          </a:p>
        </p:txBody>
      </p:sp>
      <p:graphicFrame>
        <p:nvGraphicFramePr>
          <p:cNvPr id="2" name="Tablo 1">
            <a:extLst>
              <a:ext uri="{FF2B5EF4-FFF2-40B4-BE49-F238E27FC236}">
                <a16:creationId xmlns:a16="http://schemas.microsoft.com/office/drawing/2014/main" id="{879DBF62-7F99-4F8B-B971-BE619A4940BC}"/>
              </a:ext>
            </a:extLst>
          </p:cNvPr>
          <p:cNvGraphicFramePr>
            <a:graphicFrameLocks noGrp="1"/>
          </p:cNvGraphicFramePr>
          <p:nvPr>
            <p:extLst>
              <p:ext uri="{D42A27DB-BD31-4B8C-83A1-F6EECF244321}">
                <p14:modId xmlns:p14="http://schemas.microsoft.com/office/powerpoint/2010/main" val="4194118622"/>
              </p:ext>
            </p:extLst>
          </p:nvPr>
        </p:nvGraphicFramePr>
        <p:xfrm>
          <a:off x="2998382" y="733649"/>
          <a:ext cx="8506231" cy="5826639"/>
        </p:xfrm>
        <a:graphic>
          <a:graphicData uri="http://schemas.openxmlformats.org/drawingml/2006/table">
            <a:tbl>
              <a:tblPr firstRow="1" firstCol="1" bandRow="1"/>
              <a:tblGrid>
                <a:gridCol w="1113048">
                  <a:extLst>
                    <a:ext uri="{9D8B030D-6E8A-4147-A177-3AD203B41FA5}">
                      <a16:colId xmlns:a16="http://schemas.microsoft.com/office/drawing/2014/main" val="1804240706"/>
                    </a:ext>
                  </a:extLst>
                </a:gridCol>
                <a:gridCol w="1055855">
                  <a:extLst>
                    <a:ext uri="{9D8B030D-6E8A-4147-A177-3AD203B41FA5}">
                      <a16:colId xmlns:a16="http://schemas.microsoft.com/office/drawing/2014/main" val="1340786909"/>
                    </a:ext>
                  </a:extLst>
                </a:gridCol>
                <a:gridCol w="1055855">
                  <a:extLst>
                    <a:ext uri="{9D8B030D-6E8A-4147-A177-3AD203B41FA5}">
                      <a16:colId xmlns:a16="http://schemas.microsoft.com/office/drawing/2014/main" val="8139062"/>
                    </a:ext>
                  </a:extLst>
                </a:gridCol>
                <a:gridCol w="1055855">
                  <a:extLst>
                    <a:ext uri="{9D8B030D-6E8A-4147-A177-3AD203B41FA5}">
                      <a16:colId xmlns:a16="http://schemas.microsoft.com/office/drawing/2014/main" val="2885708125"/>
                    </a:ext>
                  </a:extLst>
                </a:gridCol>
                <a:gridCol w="1055855">
                  <a:extLst>
                    <a:ext uri="{9D8B030D-6E8A-4147-A177-3AD203B41FA5}">
                      <a16:colId xmlns:a16="http://schemas.microsoft.com/office/drawing/2014/main" val="1463811753"/>
                    </a:ext>
                  </a:extLst>
                </a:gridCol>
                <a:gridCol w="1055855">
                  <a:extLst>
                    <a:ext uri="{9D8B030D-6E8A-4147-A177-3AD203B41FA5}">
                      <a16:colId xmlns:a16="http://schemas.microsoft.com/office/drawing/2014/main" val="2832649130"/>
                    </a:ext>
                  </a:extLst>
                </a:gridCol>
                <a:gridCol w="1056954">
                  <a:extLst>
                    <a:ext uri="{9D8B030D-6E8A-4147-A177-3AD203B41FA5}">
                      <a16:colId xmlns:a16="http://schemas.microsoft.com/office/drawing/2014/main" val="1608382685"/>
                    </a:ext>
                  </a:extLst>
                </a:gridCol>
                <a:gridCol w="1056954">
                  <a:extLst>
                    <a:ext uri="{9D8B030D-6E8A-4147-A177-3AD203B41FA5}">
                      <a16:colId xmlns:a16="http://schemas.microsoft.com/office/drawing/2014/main" val="2803009639"/>
                    </a:ext>
                  </a:extLst>
                </a:gridCol>
              </a:tblGrid>
              <a:tr h="644959">
                <a:tc>
                  <a:txBody>
                    <a:bodyPr/>
                    <a:lstStyle/>
                    <a:p>
                      <a:endParaRPr lang="tr-TR" sz="1000">
                        <a:effectLst/>
                        <a:latin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tr-TR" sz="1000">
                        <a:effectLst/>
                        <a:latin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0"/>
                        </a:spcAft>
                      </a:pPr>
                      <a:r>
                        <a:rPr lang="ar-SA"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لم أرهم بعد</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0"/>
                        </a:spcAft>
                      </a:pPr>
                      <a:r>
                        <a:rPr lang="ar-SA"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نساء كاسيات عاريات</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0"/>
                        </a:spcAft>
                      </a:pPr>
                      <a:r>
                        <a:rPr lang="ar-SA"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ولا يجدن ريحها</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0"/>
                        </a:spcAft>
                      </a:pPr>
                      <a:r>
                        <a:rPr lang="ar-SA"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أذناب البقر</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0"/>
                        </a:spcAft>
                      </a:pPr>
                      <a:r>
                        <a:rPr lang="ar-SA"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رءوسهم كأسنمة البخت</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tr-TR" sz="1000">
                        <a:effectLst/>
                        <a:latin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468459"/>
                  </a:ext>
                </a:extLst>
              </a:tr>
              <a:tr h="647710">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Ebû Hureyre (mevkûf)</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dirty="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Mâlik b. Enes (ö. 179)</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351445"/>
                  </a:ext>
                </a:extLst>
              </a:tr>
              <a:tr h="647710">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Ka'bü’l-Ahbâr</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0"/>
                        </a:spcAft>
                      </a:pPr>
                      <a:r>
                        <a:rPr lang="ar-SA"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أرى في التوراة</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İsmâîl b. Ca'fer (ö. 180)</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8921809"/>
                  </a:ext>
                </a:extLst>
              </a:tr>
              <a:tr h="647710">
                <a:tc>
                  <a:txBody>
                    <a:bodyPr/>
                    <a:lstStyle/>
                    <a:p>
                      <a:pPr algn="ctr">
                        <a:lnSpc>
                          <a:spcPct val="115000"/>
                        </a:lnSpc>
                        <a:spcBef>
                          <a:spcPts val="600"/>
                        </a:spcBef>
                        <a:spcAft>
                          <a:spcPts val="0"/>
                        </a:spcAft>
                      </a:pPr>
                      <a:r>
                        <a:rPr lang="tr-TR" sz="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Abdullah </a:t>
                      </a:r>
                      <a:r>
                        <a:rPr lang="tr-TR" sz="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b.Amr</a:t>
                      </a:r>
                      <a:r>
                        <a:rPr lang="tr-TR" sz="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(mevkûf)</a:t>
                      </a:r>
                      <a:endParaRPr lang="tr-TR" sz="1000" dirty="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0"/>
                        </a:spcAft>
                      </a:pPr>
                      <a:r>
                        <a:rPr lang="ar-SA"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في كتاب الله المنزل</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0"/>
                        </a:spcAft>
                      </a:pPr>
                      <a:r>
                        <a:rPr lang="ar-SA"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في آخر الزمان</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Abdürrezzâk (ö. 211)</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9793800"/>
                  </a:ext>
                </a:extLst>
              </a:tr>
              <a:tr h="647710">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Abdullah b.Amr (merfû)</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0"/>
                        </a:spcAft>
                      </a:pPr>
                      <a:r>
                        <a:rPr lang="ar-SA"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في آخر أمتي</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 b. Hanbel (ö. 241)</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0712332"/>
                  </a:ext>
                </a:extLst>
              </a:tr>
              <a:tr h="647710">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Ebû Hureyre (merfû)</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0"/>
                        </a:spcAft>
                      </a:pPr>
                      <a:r>
                        <a:rPr lang="ar-SA"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صنفان من أهل النار</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 b. </a:t>
                      </a:r>
                      <a:r>
                        <a:rPr lang="tr-TR" sz="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Hanbel</a:t>
                      </a:r>
                      <a:r>
                        <a:rPr lang="tr-TR" sz="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(ö. 241)</a:t>
                      </a:r>
                    </a:p>
                    <a:p>
                      <a:pPr algn="ctr">
                        <a:lnSpc>
                          <a:spcPct val="115000"/>
                        </a:lnSpc>
                        <a:spcBef>
                          <a:spcPts val="600"/>
                        </a:spcBef>
                        <a:spcAft>
                          <a:spcPts val="0"/>
                        </a:spcAft>
                      </a:pPr>
                      <a:r>
                        <a:rPr lang="tr-TR" sz="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Müslim (ö. 261)</a:t>
                      </a:r>
                      <a:endParaRPr lang="tr-TR" sz="1000" dirty="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1863281"/>
                  </a:ext>
                </a:extLst>
              </a:tr>
              <a:tr h="647710">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Suddî b. Aclân (merfû)</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0"/>
                        </a:spcAft>
                      </a:pPr>
                      <a:r>
                        <a:rPr lang="ar-SA"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في آخر الزمان</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 b. Hanbel (ö. 241)</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8505386"/>
                  </a:ext>
                </a:extLst>
              </a:tr>
              <a:tr h="647710">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Ebû Hureyre (merfû)</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0"/>
                        </a:spcAft>
                      </a:pPr>
                      <a:r>
                        <a:rPr lang="ar-SA"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إن طالت بكم مدة</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 b. Hanbel (ö. 241)</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0982451"/>
                  </a:ext>
                </a:extLst>
              </a:tr>
              <a:tr h="647710">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Ka'bü’l-Ahbâr</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0"/>
                        </a:spcAft>
                      </a:pPr>
                      <a:r>
                        <a:rPr lang="ar-SA"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يأتي على الناس زمان</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x</a:t>
                      </a:r>
                      <a:endParaRPr lang="tr-TR" sz="100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tr-TR" sz="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el-</a:t>
                      </a:r>
                      <a:r>
                        <a:rPr lang="tr-TR" sz="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Harâitî</a:t>
                      </a:r>
                      <a:r>
                        <a:rPr lang="tr-TR" sz="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(ö. 327)</a:t>
                      </a:r>
                      <a:endParaRPr lang="tr-TR" sz="1000" dirty="0">
                        <a:effectLst/>
                        <a:latin typeface="Bookman Old Style" panose="02050604050505020204" pitchFamily="18" charset="0"/>
                        <a:ea typeface="Calibri" panose="020F0502020204030204" pitchFamily="34" charset="0"/>
                        <a:cs typeface="Arial" panose="020B0604020202020204" pitchFamily="34" charset="0"/>
                      </a:endParaRPr>
                    </a:p>
                  </a:txBody>
                  <a:tcPr marL="63895" marR="638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0885767"/>
                  </a:ext>
                </a:extLst>
              </a:tr>
            </a:tbl>
          </a:graphicData>
        </a:graphic>
      </p:graphicFrame>
    </p:spTree>
    <p:extLst>
      <p:ext uri="{BB962C8B-B14F-4D97-AF65-F5344CB8AC3E}">
        <p14:creationId xmlns:p14="http://schemas.microsoft.com/office/powerpoint/2010/main" val="3205706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E2865F-9EBF-4043-9F04-CB3EC306351C}"/>
              </a:ext>
            </a:extLst>
          </p:cNvPr>
          <p:cNvSpPr>
            <a:spLocks noGrp="1"/>
          </p:cNvSpPr>
          <p:nvPr>
            <p:ph type="title"/>
          </p:nvPr>
        </p:nvSpPr>
        <p:spPr/>
        <p:txBody>
          <a:bodyPr/>
          <a:lstStyle/>
          <a:p>
            <a:pPr algn="ctr"/>
            <a:r>
              <a:rPr lang="tr-TR" dirty="0"/>
              <a:t>Bu Rivâyetlerin Tarihi Arka Planları</a:t>
            </a:r>
          </a:p>
        </p:txBody>
      </p:sp>
      <p:sp>
        <p:nvSpPr>
          <p:cNvPr id="3" name="İçerik Yer Tutucusu 2">
            <a:extLst>
              <a:ext uri="{FF2B5EF4-FFF2-40B4-BE49-F238E27FC236}">
                <a16:creationId xmlns:a16="http://schemas.microsoft.com/office/drawing/2014/main" id="{10F176B4-B882-44FD-BC78-63C2A5CA674E}"/>
              </a:ext>
            </a:extLst>
          </p:cNvPr>
          <p:cNvSpPr>
            <a:spLocks noGrp="1"/>
          </p:cNvSpPr>
          <p:nvPr>
            <p:ph idx="1"/>
          </p:nvPr>
        </p:nvSpPr>
        <p:spPr>
          <a:xfrm>
            <a:off x="2589211" y="1509823"/>
            <a:ext cx="9202295" cy="5348177"/>
          </a:xfrm>
        </p:spPr>
        <p:txBody>
          <a:bodyPr>
            <a:normAutofit lnSpcReduction="10000"/>
          </a:bodyPr>
          <a:lstStyle/>
          <a:p>
            <a:pPr algn="just">
              <a:lnSpc>
                <a:spcPct val="160000"/>
              </a:lnSpc>
            </a:pPr>
            <a:r>
              <a:rPr lang="tr-TR" dirty="0"/>
              <a:t>Böylesi hadislerin ince giyen kadınlara bir tepkinin neticesi olarak nakledildiğini görmekteyiz. Esma </a:t>
            </a:r>
            <a:r>
              <a:rPr lang="tr-TR" dirty="0" err="1"/>
              <a:t>bint</a:t>
            </a:r>
            <a:r>
              <a:rPr lang="tr-TR" dirty="0"/>
              <a:t> </a:t>
            </a:r>
            <a:r>
              <a:rPr lang="tr-TR" dirty="0" err="1"/>
              <a:t>Ebî</a:t>
            </a:r>
            <a:r>
              <a:rPr lang="tr-TR" dirty="0"/>
              <a:t> </a:t>
            </a:r>
            <a:r>
              <a:rPr lang="tr-TR" dirty="0" err="1"/>
              <a:t>Bekr’in</a:t>
            </a:r>
            <a:r>
              <a:rPr lang="tr-TR" dirty="0"/>
              <a:t> ince giyinmesinde dolayı uyarılması, yine Hz. </a:t>
            </a:r>
            <a:r>
              <a:rPr lang="tr-TR" dirty="0" err="1"/>
              <a:t>Aişe’nin</a:t>
            </a:r>
            <a:r>
              <a:rPr lang="tr-TR" dirty="0"/>
              <a:t>, Hafsa </a:t>
            </a:r>
            <a:r>
              <a:rPr lang="tr-TR" dirty="0" err="1"/>
              <a:t>bint</a:t>
            </a:r>
            <a:r>
              <a:rPr lang="tr-TR" dirty="0"/>
              <a:t> Abdurrahman’ın ince olan elbisesini kesmesinin de bu hassasiyet ile ilgili olduğunu düşünmekteyiz. Hatta “dünyada giyinik, ahirette çıplak” olanlar konusundaki </a:t>
            </a:r>
            <a:r>
              <a:rPr lang="tr-TR" dirty="0" err="1"/>
              <a:t>sahîh</a:t>
            </a:r>
            <a:r>
              <a:rPr lang="tr-TR" dirty="0"/>
              <a:t> olduğunu kabul ettiğimiz aşağıdaki hadis de bu doğrultuda tevil edilmeye çalışılmıştır: </a:t>
            </a:r>
          </a:p>
          <a:p>
            <a:pPr algn="just">
              <a:lnSpc>
                <a:spcPct val="160000"/>
              </a:lnSpc>
            </a:pPr>
            <a:r>
              <a:rPr lang="tr-TR" dirty="0"/>
              <a:t>… </a:t>
            </a:r>
            <a:r>
              <a:rPr lang="tr-TR" dirty="0" err="1"/>
              <a:t>Hind</a:t>
            </a:r>
            <a:r>
              <a:rPr lang="tr-TR" dirty="0"/>
              <a:t> </a:t>
            </a:r>
            <a:r>
              <a:rPr lang="tr-TR" dirty="0" err="1"/>
              <a:t>bint</a:t>
            </a:r>
            <a:r>
              <a:rPr lang="tr-TR" dirty="0"/>
              <a:t> el-</a:t>
            </a:r>
            <a:r>
              <a:rPr lang="tr-TR" dirty="0" err="1"/>
              <a:t>Hâris’ten</a:t>
            </a:r>
            <a:r>
              <a:rPr lang="tr-TR" dirty="0"/>
              <a:t> (</a:t>
            </a:r>
            <a:r>
              <a:rPr lang="tr-TR" dirty="0" err="1"/>
              <a:t>Zührî</a:t>
            </a:r>
            <a:r>
              <a:rPr lang="tr-TR" dirty="0"/>
              <a:t> dedi ki: </a:t>
            </a:r>
            <a:r>
              <a:rPr lang="tr-TR" dirty="0" err="1"/>
              <a:t>Hind’in</a:t>
            </a:r>
            <a:r>
              <a:rPr lang="tr-TR" dirty="0"/>
              <a:t> kolunun yeninde örtü  vardı), o da </a:t>
            </a:r>
            <a:r>
              <a:rPr lang="tr-TR" dirty="0" err="1"/>
              <a:t>Ümmü</a:t>
            </a:r>
            <a:r>
              <a:rPr lang="tr-TR" dirty="0"/>
              <a:t> </a:t>
            </a:r>
            <a:r>
              <a:rPr lang="tr-TR" dirty="0" err="1"/>
              <a:t>Seleme’nin</a:t>
            </a:r>
            <a:r>
              <a:rPr lang="tr-TR" dirty="0"/>
              <a:t> şöyle dediğini rivayet etmiştir: </a:t>
            </a:r>
            <a:r>
              <a:rPr lang="tr-TR" dirty="0" err="1"/>
              <a:t>Rasûlullah</a:t>
            </a:r>
            <a:r>
              <a:rPr lang="tr-TR" dirty="0"/>
              <a:t> (s) bir gece uyandı ve şunları söyledi: “Lâ ilâhe </a:t>
            </a:r>
            <a:r>
              <a:rPr lang="tr-TR" dirty="0" err="1"/>
              <a:t>illallâh</a:t>
            </a:r>
            <a:r>
              <a:rPr lang="tr-TR" dirty="0"/>
              <a:t>. Bu gece nice hazineler açıldı. Lâ ilâhe </a:t>
            </a:r>
            <a:r>
              <a:rPr lang="tr-TR" dirty="0" err="1"/>
              <a:t>illallâh</a:t>
            </a:r>
            <a:r>
              <a:rPr lang="tr-TR" dirty="0"/>
              <a:t>. Bu gece nice fitneler indirildi. Hücre sahiplerini (hanımları) kim kaldıracak? </a:t>
            </a:r>
            <a:r>
              <a:rPr lang="ar-SA" dirty="0">
                <a:latin typeface="Times New Roman" panose="02020603050405020304" pitchFamily="18" charset="0"/>
                <a:cs typeface="Times New Roman" panose="02020603050405020304" pitchFamily="18" charset="0"/>
              </a:rPr>
              <a:t>يَا رُبَّ كَاسِيَةٍ فِي الدُّنْيَا عَارِيَةٍ فِي الْآخِرَةِ</a:t>
            </a:r>
            <a:r>
              <a:rPr lang="tr-TR" dirty="0">
                <a:latin typeface="Times New Roman" panose="02020603050405020304" pitchFamily="18" charset="0"/>
                <a:cs typeface="Times New Roman" panose="02020603050405020304" pitchFamily="18" charset="0"/>
              </a:rPr>
              <a:t> </a:t>
            </a:r>
            <a:r>
              <a:rPr lang="tr-TR" dirty="0"/>
              <a:t>Dünyada nice giyinikler vardır, ahirette çıplak olacaklardır.” </a:t>
            </a:r>
          </a:p>
        </p:txBody>
      </p:sp>
    </p:spTree>
    <p:extLst>
      <p:ext uri="{BB962C8B-B14F-4D97-AF65-F5344CB8AC3E}">
        <p14:creationId xmlns:p14="http://schemas.microsoft.com/office/powerpoint/2010/main" val="1676829332"/>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1490</TotalTime>
  <Words>1497</Words>
  <Application>Microsoft Office PowerPoint</Application>
  <PresentationFormat>Geniş ekran</PresentationFormat>
  <Paragraphs>105</Paragraphs>
  <Slides>12</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12</vt:i4>
      </vt:variant>
    </vt:vector>
  </HeadingPairs>
  <TitlesOfParts>
    <vt:vector size="20" baseType="lpstr">
      <vt:lpstr>Arial</vt:lpstr>
      <vt:lpstr>Bookman Old Style</vt:lpstr>
      <vt:lpstr>Calibri</vt:lpstr>
      <vt:lpstr>Century Gothic</vt:lpstr>
      <vt:lpstr>Palatino Linotype</vt:lpstr>
      <vt:lpstr>Times New Roman</vt:lpstr>
      <vt:lpstr>Wingdings 3</vt:lpstr>
      <vt:lpstr>Duman</vt:lpstr>
      <vt:lpstr>Hadislerin Anlaşılması Problemi - I</vt:lpstr>
      <vt:lpstr>Kadınların Cehennemlik Olmaları Hadisi </vt:lpstr>
      <vt:lpstr>“Giyinik Çıplaklar” Hadisinin Aslının Tespiti ve Ka’bü’l-Ahbâr Kaynaklı Rivâyetlerin Ref’i Meselesi </vt:lpstr>
      <vt:lpstr>PowerPoint Sunusu</vt:lpstr>
      <vt:lpstr>PowerPoint Sunusu</vt:lpstr>
      <vt:lpstr>PowerPoint Sunusu</vt:lpstr>
      <vt:lpstr>PowerPoint Sunusu</vt:lpstr>
      <vt:lpstr>PowerPoint Sunusu</vt:lpstr>
      <vt:lpstr>Bu Rivâyetlerin Tarihi Arka Planları</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dc:creator>
  <cp:lastModifiedBy>Editör</cp:lastModifiedBy>
  <cp:revision>218</cp:revision>
  <dcterms:created xsi:type="dcterms:W3CDTF">2018-02-26T04:33:37Z</dcterms:created>
  <dcterms:modified xsi:type="dcterms:W3CDTF">2024-05-13T06:10:01Z</dcterms:modified>
</cp:coreProperties>
</file>